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0C652-58F6-4D96-A6F5-9FC47F9B8906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743BA-05E4-4B3C-A7EC-61B4D9CC95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471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743BA-05E4-4B3C-A7EC-61B4D9CC953D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002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8280920" cy="1470025"/>
          </a:xfrm>
        </p:spPr>
        <p:txBody>
          <a:bodyPr/>
          <a:lstStyle/>
          <a:p>
            <a:r>
              <a:rPr lang="en-US" dirty="0" smtClean="0"/>
              <a:t>BTSF </a:t>
            </a:r>
            <a:r>
              <a:rPr lang="hy-AM" dirty="0" smtClean="0"/>
              <a:t>Դասընթացի նպատակները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8136904" cy="3505944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hy-AM" sz="2800" dirty="0" smtClean="0"/>
              <a:t>Սննդի հետ շփվող նյութերի</a:t>
            </a:r>
            <a:r>
              <a:rPr lang="en-US" sz="2800" dirty="0" smtClean="0"/>
              <a:t>(</a:t>
            </a:r>
            <a:r>
              <a:rPr lang="hy-AM" sz="2800" dirty="0" smtClean="0"/>
              <a:t>ՍՇՆ</a:t>
            </a:r>
            <a:r>
              <a:rPr lang="en-US" sz="2800" dirty="0" smtClean="0"/>
              <a:t>)</a:t>
            </a:r>
            <a:r>
              <a:rPr lang="hy-AM" sz="2800" dirty="0" smtClean="0"/>
              <a:t> հսկողության նկատմամբ տեսուչների գիտելիքների բարելավում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hy-AM" sz="2800" dirty="0" smtClean="0"/>
              <a:t>Վերահսկման խնդիրների պրակտիկ լուծումներ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hy-AM" sz="2800" dirty="0" smtClean="0"/>
              <a:t>ՍՇՆ-ի նկատմամբ ներդաշնակեցված վերահսկողական մոտեցումների բարելավում </a:t>
            </a:r>
            <a:r>
              <a:rPr lang="en-US" sz="2800" dirty="0" smtClean="0"/>
              <a:t>(</a:t>
            </a:r>
            <a:r>
              <a:rPr lang="hy-AM" sz="2800" dirty="0" smtClean="0"/>
              <a:t>արդյունավետություն, ազդեցություն</a:t>
            </a:r>
            <a:r>
              <a:rPr lang="en-US" sz="2800" dirty="0" smtClean="0"/>
              <a:t>)</a:t>
            </a:r>
            <a:endParaRPr lang="hy-AM" sz="2800" dirty="0" smtClean="0"/>
          </a:p>
          <a:p>
            <a:pPr marL="457200" indent="-457200" algn="l"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098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y-AM" dirty="0"/>
              <a:t>Սահմանված է </a:t>
            </a:r>
            <a:r>
              <a:rPr lang="hy-AM" dirty="0" smtClean="0"/>
              <a:t>(</a:t>
            </a:r>
            <a:r>
              <a:rPr lang="hy-AM" dirty="0"/>
              <a:t>ԵՀ) </a:t>
            </a:r>
            <a:r>
              <a:rPr lang="hy-AM" dirty="0" smtClean="0"/>
              <a:t>178/2002</a:t>
            </a:r>
            <a:r>
              <a:rPr lang="hy-AM" dirty="0"/>
              <a:t> </a:t>
            </a:r>
            <a:r>
              <a:rPr lang="hy-AM" dirty="0" smtClean="0"/>
              <a:t>Կանոնակարգով</a:t>
            </a:r>
          </a:p>
          <a:p>
            <a:pPr marL="0" indent="0">
              <a:buNone/>
            </a:pPr>
            <a:r>
              <a:rPr lang="hy-AM" dirty="0" smtClean="0"/>
              <a:t>Անկախ </a:t>
            </a:r>
            <a:r>
              <a:rPr lang="hy-AM" dirty="0"/>
              <a:t>գիտական </a:t>
            </a:r>
            <a:r>
              <a:rPr lang="hy-AM" dirty="0" smtClean="0"/>
              <a:t>խորհուրդ է</a:t>
            </a:r>
          </a:p>
          <a:p>
            <a:pPr marL="0" indent="0">
              <a:buNone/>
            </a:pPr>
            <a:r>
              <a:rPr lang="hy-AM" dirty="0" smtClean="0"/>
              <a:t>Ունի սննդի </a:t>
            </a:r>
            <a:r>
              <a:rPr lang="hy-AM" dirty="0"/>
              <a:t>հետ շփման </a:t>
            </a:r>
            <a:r>
              <a:rPr lang="hy-AM" dirty="0" smtClean="0"/>
              <a:t>նյութերի </a:t>
            </a:r>
            <a:r>
              <a:rPr lang="hy-AM" dirty="0"/>
              <a:t>ռիսկերի գնահատման կառավարակետ </a:t>
            </a:r>
            <a:endParaRPr lang="hy-AM" dirty="0" smtClean="0"/>
          </a:p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Կանոնակարգերի համաձայն նյութերի և գործընթացների գնահատում (սովորական</a:t>
            </a:r>
            <a:r>
              <a:rPr lang="hy-AM" dirty="0" smtClean="0"/>
              <a:t>)</a:t>
            </a:r>
          </a:p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Խորհրդատվություն միջադեպերի ժամանակ (հրատապ</a:t>
            </a:r>
            <a:r>
              <a:rPr lang="hy-AM" dirty="0" smtClean="0"/>
              <a:t>)</a:t>
            </a:r>
          </a:p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Թունավորության մասին նոր մտահոգությունների </a:t>
            </a:r>
            <a:r>
              <a:rPr lang="hy-AM" dirty="0" smtClean="0"/>
              <a:t>ակնարկներ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dirty="0"/>
              <a:t>Սննդի անվտանգության եվրոպական մարմին (</a:t>
            </a:r>
            <a:r>
              <a:rPr lang="en-US" dirty="0"/>
              <a:t>EFSA)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077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dirty="0" smtClean="0"/>
              <a:t>Գործառույթների պաշտոնական տարանջատում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EFSA</a:t>
            </a:r>
            <a:endParaRPr lang="ru-RU" b="1" dirty="0" smtClean="0"/>
          </a:p>
          <a:p>
            <a:pPr marL="0" indent="0">
              <a:buNone/>
            </a:pPr>
            <a:r>
              <a:rPr lang="hy-AM" dirty="0" smtClean="0"/>
              <a:t>ՌԻՍԿԵՐԻ ԳՆԱՀԱՏՈՒՄ</a:t>
            </a:r>
            <a:endParaRPr lang="ru-RU" dirty="0" smtClean="0"/>
          </a:p>
          <a:p>
            <a:pPr marL="0" indent="0">
              <a:buNone/>
            </a:pPr>
            <a:endParaRPr lang="hy-AM" dirty="0" smtClean="0"/>
          </a:p>
          <a:p>
            <a:pPr marL="0" indent="0">
              <a:buNone/>
            </a:pPr>
            <a:r>
              <a:rPr lang="hy-AM" dirty="0" smtClean="0"/>
              <a:t>Վտանգի նույնականացում</a:t>
            </a:r>
            <a:endParaRPr lang="ru-RU" dirty="0" smtClean="0"/>
          </a:p>
          <a:p>
            <a:pPr marL="0" indent="0">
              <a:buNone/>
            </a:pPr>
            <a:r>
              <a:rPr lang="hy-AM" dirty="0" smtClean="0"/>
              <a:t>Վտանգի բնութագրում</a:t>
            </a:r>
            <a:endParaRPr lang="ru-RU" dirty="0" smtClean="0"/>
          </a:p>
          <a:p>
            <a:pPr marL="0" indent="0">
              <a:buNone/>
            </a:pPr>
            <a:r>
              <a:rPr lang="hy-AM" dirty="0" smtClean="0"/>
              <a:t>Ազդեցության գնահատում</a:t>
            </a:r>
            <a:endParaRPr lang="ru-RU" dirty="0" smtClean="0"/>
          </a:p>
          <a:p>
            <a:pPr marL="0" indent="0">
              <a:buNone/>
            </a:pPr>
            <a:r>
              <a:rPr lang="hy-AM" dirty="0" smtClean="0"/>
              <a:t>Ռիսկի </a:t>
            </a:r>
            <a:r>
              <a:rPr lang="hy-AM" dirty="0"/>
              <a:t>բնութագրում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355976" y="1556792"/>
            <a:ext cx="460851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European </a:t>
            </a:r>
            <a:r>
              <a:rPr lang="en-US" b="1" dirty="0" err="1" smtClean="0"/>
              <a:t>Commision</a:t>
            </a:r>
            <a:endParaRPr lang="en-US" b="1" dirty="0" smtClean="0"/>
          </a:p>
          <a:p>
            <a:pPr marL="0" indent="0">
              <a:buNone/>
            </a:pPr>
            <a:r>
              <a:rPr lang="hy-AM" dirty="0" smtClean="0"/>
              <a:t>ՌԻՍԿԻ ԿԱՌԱՎԱՐՈՒՄ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hy-AM" dirty="0" smtClean="0"/>
              <a:t>Քաղաքականության այլընտրանքային գնահատում</a:t>
            </a:r>
            <a:endParaRPr lang="en-US" dirty="0" smtClean="0"/>
          </a:p>
          <a:p>
            <a:pPr marL="0" indent="0">
              <a:buNone/>
            </a:pPr>
            <a:r>
              <a:rPr lang="hy-AM" dirty="0" smtClean="0"/>
              <a:t>Համապատասխան տարբերակների ընտրություն և իրագործում</a:t>
            </a:r>
            <a:endParaRPr lang="en-US" dirty="0" smtClean="0"/>
          </a:p>
          <a:p>
            <a:pPr marL="0" indent="0">
              <a:buNone/>
            </a:pPr>
            <a:r>
              <a:rPr lang="hy-AM" dirty="0" smtClean="0"/>
              <a:t>Նաև </a:t>
            </a:r>
            <a:r>
              <a:rPr lang="hy-AM" dirty="0"/>
              <a:t>այլ օրինական գործոններ</a:t>
            </a:r>
            <a:r>
              <a:rPr lang="hy-AM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Սոցիալ-տնտեսական, մշակութային և էթիկական ասպեկտներ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483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y-AM" dirty="0"/>
              <a:t>Պլաստիկ նյութերի վերաբերյալ </a:t>
            </a:r>
            <a:r>
              <a:rPr lang="hy-AM" dirty="0" smtClean="0"/>
              <a:t>ուղեցույց</a:t>
            </a:r>
            <a:endParaRPr lang="en-US" dirty="0" smtClean="0"/>
          </a:p>
          <a:p>
            <a:pPr marL="0" indent="0">
              <a:buNone/>
            </a:pPr>
            <a:r>
              <a:rPr lang="hy-AM" dirty="0" smtClean="0"/>
              <a:t>ԵՄ </a:t>
            </a:r>
            <a:r>
              <a:rPr lang="hy-AM" dirty="0"/>
              <a:t>ուղեցույց թիվ 10/2011 կանոնակարգի (ԵՄ) վերաբերյալ – ի </a:t>
            </a:r>
            <a:r>
              <a:rPr lang="hy-AM" dirty="0" smtClean="0"/>
              <a:t>աջակցություն</a:t>
            </a:r>
            <a:r>
              <a:rPr lang="en-US" dirty="0" smtClean="0"/>
              <a:t> </a:t>
            </a:r>
            <a:r>
              <a:rPr lang="hy-AM" dirty="0" smtClean="0"/>
              <a:t>Հանձնաժողովի </a:t>
            </a:r>
            <a:r>
              <a:rPr lang="hy-AM" dirty="0"/>
              <a:t>կանոնակարգի (ԵՄ) ընդհանուր պահանջների կատարումը.10/2011 Պլաստիկ սննդի հետ շփվող նյութերի և իրերի </a:t>
            </a:r>
            <a:r>
              <a:rPr lang="hy-AM" dirty="0" smtClean="0"/>
              <a:t>մասին</a:t>
            </a:r>
            <a:endParaRPr lang="en-US" dirty="0" smtClean="0"/>
          </a:p>
          <a:p>
            <a:pPr marL="0" indent="0">
              <a:buNone/>
            </a:pPr>
            <a:r>
              <a:rPr lang="hy-AM" dirty="0" smtClean="0"/>
              <a:t>ԵՄ </a:t>
            </a:r>
            <a:r>
              <a:rPr lang="hy-AM" dirty="0"/>
              <a:t>ուղեցույց պլաստիկ մատակարարման շղթայում տեղեկատվության վերաբերյալ՝ ի աջակցությունՊլաստիկ սննդի վերաբերյալ Հանձնաժողովի կանոնակարգի (ԵՄ) 10/2011 իրականացումըկոնտակտային նյութեր՝ կապված համապատասխանության հայտարարագրի հետ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dirty="0"/>
              <a:t>Ուղեցույց պլաստիկի վերաբերյալ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6115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y-AM" dirty="0"/>
              <a:t>Եկել է </a:t>
            </a:r>
            <a:r>
              <a:rPr lang="hy-AM" dirty="0" smtClean="0"/>
              <a:t>դեղագործությունից</a:t>
            </a:r>
            <a:endParaRPr lang="en-US" dirty="0" smtClean="0"/>
          </a:p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«</a:t>
            </a:r>
            <a:r>
              <a:rPr lang="hy-AM" dirty="0" smtClean="0"/>
              <a:t>ՊԱ</a:t>
            </a:r>
            <a:r>
              <a:rPr lang="hy-AM" dirty="0"/>
              <a:t>Պ</a:t>
            </a:r>
            <a:r>
              <a:rPr lang="hy-AM" dirty="0" smtClean="0"/>
              <a:t>-ը </a:t>
            </a:r>
            <a:r>
              <a:rPr lang="hy-AM" dirty="0"/>
              <a:t>համակարգ է, որն ապահովում է արտադրանքի հետևողական արտադրությունը </a:t>
            </a:r>
            <a:r>
              <a:rPr lang="hy-AM" dirty="0" smtClean="0"/>
              <a:t>և վերահսկվում </a:t>
            </a:r>
            <a:r>
              <a:rPr lang="hy-AM" dirty="0"/>
              <a:t>է ըստ որակի ստանդարտների: Այն նախատեսված է ռիսկերը նվազագույնի հասցնելու </a:t>
            </a:r>
            <a:r>
              <a:rPr lang="hy-AM" dirty="0" smtClean="0"/>
              <a:t>համար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hy-AM" dirty="0"/>
              <a:t>ԵՄ օրենքները պահանջում են </a:t>
            </a:r>
            <a:r>
              <a:rPr lang="en-US" dirty="0"/>
              <a:t>GMP </a:t>
            </a:r>
            <a:r>
              <a:rPr lang="hy-AM" dirty="0"/>
              <a:t>սննդամթերքի հետ շփվող նյութերի արտադրության համար (</a:t>
            </a:r>
            <a:r>
              <a:rPr lang="en-US" dirty="0"/>
              <a:t>FCM)1976 </a:t>
            </a:r>
            <a:r>
              <a:rPr lang="hy-AM" dirty="0"/>
              <a:t>թվականից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GMP </a:t>
            </a:r>
            <a:r>
              <a:rPr lang="hy-AM" dirty="0"/>
              <a:t>ծագում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3061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y-AM" dirty="0"/>
              <a:t>Ընդհանուր պահանջներ (հոդված 3</a:t>
            </a:r>
            <a:r>
              <a:rPr lang="hy-AM" dirty="0" smtClean="0"/>
              <a:t>)</a:t>
            </a:r>
          </a:p>
          <a:p>
            <a:pPr marL="0" indent="0">
              <a:buNone/>
            </a:pPr>
            <a:r>
              <a:rPr lang="hy-AM" dirty="0" smtClean="0"/>
              <a:t>Սննդի անվտանգություն</a:t>
            </a:r>
          </a:p>
          <a:p>
            <a:pPr marL="0" indent="0">
              <a:buNone/>
            </a:pPr>
            <a:r>
              <a:rPr lang="hy-AM" dirty="0" smtClean="0"/>
              <a:t>•</a:t>
            </a:r>
            <a:r>
              <a:rPr lang="hy-AM" dirty="0"/>
              <a:t>Չպետք է վտանգի </a:t>
            </a:r>
            <a:r>
              <a:rPr lang="hy-AM" dirty="0" smtClean="0"/>
              <a:t>մարդու առողջությունը</a:t>
            </a:r>
          </a:p>
          <a:p>
            <a:pPr marL="0" indent="0">
              <a:buNone/>
            </a:pPr>
            <a:r>
              <a:rPr lang="hy-AM" dirty="0" smtClean="0"/>
              <a:t>•</a:t>
            </a:r>
            <a:r>
              <a:rPr lang="hy-AM" dirty="0"/>
              <a:t>Սննդի բաղադրության անընդունելի փոփոխություն </a:t>
            </a:r>
            <a:r>
              <a:rPr lang="hy-AM" dirty="0" smtClean="0"/>
              <a:t>չկա</a:t>
            </a:r>
          </a:p>
          <a:p>
            <a:pPr marL="0" indent="0">
              <a:buNone/>
            </a:pPr>
            <a:r>
              <a:rPr lang="hy-AM" dirty="0" smtClean="0"/>
              <a:t>• Օրգանոլեպտիկ բնութագրերով </a:t>
            </a:r>
            <a:r>
              <a:rPr lang="hy-AM" dirty="0"/>
              <a:t>փոփոխություն </a:t>
            </a:r>
            <a:r>
              <a:rPr lang="hy-AM" dirty="0" smtClean="0"/>
              <a:t>չկա </a:t>
            </a:r>
            <a:r>
              <a:rPr lang="hy-AM" dirty="0"/>
              <a:t>(աղտոտվածություն</a:t>
            </a:r>
            <a:r>
              <a:rPr lang="hy-AM" dirty="0" smtClean="0"/>
              <a:t>)</a:t>
            </a:r>
          </a:p>
          <a:p>
            <a:pPr marL="0" indent="0">
              <a:buNone/>
            </a:pPr>
            <a:r>
              <a:rPr lang="hy-AM" dirty="0" smtClean="0"/>
              <a:t>Սրանք </a:t>
            </a:r>
            <a:r>
              <a:rPr lang="hy-AM" dirty="0"/>
              <a:t>են </a:t>
            </a:r>
            <a:r>
              <a:rPr lang="hy-AM" dirty="0" smtClean="0"/>
              <a:t>ՊԱՊ-ի </a:t>
            </a:r>
            <a:r>
              <a:rPr lang="hy-AM" dirty="0"/>
              <a:t>նպատակները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dirty="0"/>
              <a:t>Շրջանակային կարգավորում (</a:t>
            </a:r>
            <a:r>
              <a:rPr lang="hy-AM" dirty="0" smtClean="0"/>
              <a:t>1935/2004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0958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322712" cy="639762"/>
          </a:xfrm>
        </p:spPr>
        <p:txBody>
          <a:bodyPr>
            <a:normAutofit fontScale="92500" lnSpcReduction="20000"/>
          </a:bodyPr>
          <a:lstStyle/>
          <a:p>
            <a:r>
              <a:rPr lang="hy-AM" dirty="0"/>
              <a:t>Հատուկ </a:t>
            </a:r>
            <a:r>
              <a:rPr lang="hy-AM" dirty="0" smtClean="0"/>
              <a:t>միջոցառումներ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79512" y="2174875"/>
            <a:ext cx="3240360" cy="3951288"/>
          </a:xfrm>
        </p:spPr>
        <p:txBody>
          <a:bodyPr>
            <a:normAutofit/>
          </a:bodyPr>
          <a:lstStyle/>
          <a:p>
            <a:r>
              <a:rPr lang="hy-AM" sz="1800" dirty="0" smtClean="0"/>
              <a:t>Համապատասխանություն</a:t>
            </a:r>
            <a:r>
              <a:rPr lang="ru-RU" sz="1800" dirty="0" smtClean="0"/>
              <a:t> </a:t>
            </a:r>
            <a:r>
              <a:rPr lang="hy-AM" sz="1800" dirty="0" smtClean="0"/>
              <a:t>հայտարարգրեր</a:t>
            </a:r>
            <a:endParaRPr lang="ru-RU" sz="1800" dirty="0" smtClean="0"/>
          </a:p>
          <a:p>
            <a:r>
              <a:rPr lang="hy-AM" sz="1800" dirty="0" smtClean="0"/>
              <a:t>Միգրացիայի սահմանները</a:t>
            </a:r>
            <a:endParaRPr lang="ru-RU" sz="1800" dirty="0" smtClean="0"/>
          </a:p>
          <a:p>
            <a:r>
              <a:rPr lang="hy-AM" sz="1800" dirty="0" smtClean="0"/>
              <a:t>Մոնոմեր/հավելում</a:t>
            </a:r>
            <a:r>
              <a:rPr lang="ru-RU" sz="1800" dirty="0" smtClean="0"/>
              <a:t> </a:t>
            </a:r>
            <a:r>
              <a:rPr lang="hy-AM" sz="1800" dirty="0" smtClean="0"/>
              <a:t>սահմանափակումներ</a:t>
            </a:r>
            <a:endParaRPr lang="ru-RU" sz="1800" dirty="0" smtClean="0"/>
          </a:p>
          <a:p>
            <a:r>
              <a:rPr lang="hy-AM" sz="1800" dirty="0" smtClean="0"/>
              <a:t>Կազմության </a:t>
            </a:r>
            <a:r>
              <a:rPr lang="hy-AM" sz="1800" dirty="0"/>
              <a:t>կանոններ</a:t>
            </a:r>
            <a:endParaRPr lang="ru-RU" sz="18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228184" y="1535113"/>
            <a:ext cx="2458616" cy="639762"/>
          </a:xfrm>
        </p:spPr>
        <p:txBody>
          <a:bodyPr/>
          <a:lstStyle/>
          <a:p>
            <a:r>
              <a:rPr lang="en-US" dirty="0"/>
              <a:t>GMP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228184" y="2174875"/>
            <a:ext cx="3240360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• </a:t>
            </a:r>
            <a:r>
              <a:rPr lang="hy-AM" sz="1800" dirty="0"/>
              <a:t>Որակի </a:t>
            </a:r>
            <a:r>
              <a:rPr lang="hy-AM" sz="1800" dirty="0" smtClean="0"/>
              <a:t>ապահովում</a:t>
            </a:r>
          </a:p>
          <a:p>
            <a:pPr marL="0" indent="0">
              <a:buNone/>
            </a:pPr>
            <a:r>
              <a:rPr lang="hy-AM" sz="1800" dirty="0" smtClean="0"/>
              <a:t>• </a:t>
            </a:r>
            <a:r>
              <a:rPr lang="hy-AM" sz="1800" dirty="0"/>
              <a:t>Որակի </a:t>
            </a:r>
            <a:r>
              <a:rPr lang="hy-AM" sz="1800" dirty="0" smtClean="0"/>
              <a:t>հսկողություն</a:t>
            </a:r>
          </a:p>
          <a:p>
            <a:pPr marL="0" indent="0">
              <a:buNone/>
            </a:pPr>
            <a:r>
              <a:rPr lang="hy-AM" sz="1800" dirty="0" smtClean="0"/>
              <a:t>• Փաստաթղթավորում</a:t>
            </a:r>
            <a:endParaRPr lang="ru-RU" sz="1800" dirty="0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2653938" y="1196752"/>
            <a:ext cx="4104456" cy="33123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hy-AM" dirty="0" smtClean="0"/>
              <a:t>Սպառողի անվտանգություն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653938" y="4725144"/>
            <a:ext cx="4104456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y-AM" sz="2200" b="1" dirty="0"/>
              <a:t>Շրջանակային </a:t>
            </a:r>
            <a:r>
              <a:rPr lang="hy-AM" sz="2200" b="1" dirty="0"/>
              <a:t>կանոնակարգ</a:t>
            </a:r>
          </a:p>
          <a:p>
            <a:pPr algn="ctr"/>
            <a:endParaRPr lang="hy-AM" dirty="0" smtClean="0"/>
          </a:p>
          <a:p>
            <a:pPr algn="ctr"/>
            <a:r>
              <a:rPr lang="hy-AM" dirty="0" smtClean="0"/>
              <a:t>Ընդհանուր պահանջներ</a:t>
            </a:r>
          </a:p>
          <a:p>
            <a:pPr algn="ctr"/>
            <a:r>
              <a:rPr lang="hy-AM" dirty="0" smtClean="0"/>
              <a:t>• </a:t>
            </a:r>
            <a:r>
              <a:rPr lang="hy-AM" dirty="0"/>
              <a:t>Միգրացիայի </a:t>
            </a:r>
            <a:r>
              <a:rPr lang="hy-AM" dirty="0" smtClean="0"/>
              <a:t>անվտանգություն, Պիտակավորում,Հետագծելիություն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566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y-AM" dirty="0"/>
              <a:t>Գնահատումներ </a:t>
            </a:r>
            <a:r>
              <a:rPr lang="en-US" dirty="0"/>
              <a:t>EFSA-</a:t>
            </a:r>
            <a:r>
              <a:rPr lang="hy-AM" dirty="0"/>
              <a:t>ի </a:t>
            </a:r>
            <a:r>
              <a:rPr lang="hy-AM" dirty="0" smtClean="0"/>
              <a:t>կողմից,</a:t>
            </a:r>
          </a:p>
          <a:p>
            <a:r>
              <a:rPr lang="hy-AM" dirty="0" smtClean="0"/>
              <a:t>Ռիսկերի </a:t>
            </a:r>
            <a:r>
              <a:rPr lang="hy-AM" dirty="0"/>
              <a:t>գնահատում ըստ արդյունաբերության </a:t>
            </a:r>
            <a:r>
              <a:rPr lang="hy-AM" dirty="0" smtClean="0"/>
              <a:t>և</a:t>
            </a:r>
          </a:p>
          <a:p>
            <a:r>
              <a:rPr lang="hy-AM" dirty="0" smtClean="0"/>
              <a:t>Եվրոպական </a:t>
            </a:r>
            <a:r>
              <a:rPr lang="hy-AM" dirty="0"/>
              <a:t>հանձնաժողովի </a:t>
            </a:r>
            <a:r>
              <a:rPr lang="hy-AM" dirty="0" smtClean="0"/>
              <a:t>թույլտվությունների</a:t>
            </a:r>
          </a:p>
          <a:p>
            <a:pPr marL="0" indent="0">
              <a:buNone/>
            </a:pPr>
            <a:r>
              <a:rPr lang="en-US" dirty="0" smtClean="0"/>
              <a:t>GMP-</a:t>
            </a:r>
            <a:r>
              <a:rPr lang="hy-AM" dirty="0"/>
              <a:t>ն ապահովում է, որ </a:t>
            </a:r>
            <a:r>
              <a:rPr lang="en-US" dirty="0"/>
              <a:t>FCM-</a:t>
            </a:r>
            <a:r>
              <a:rPr lang="hy-AM" dirty="0"/>
              <a:t>ը շարունակում է անվտանգ մնալ: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y-AM" dirty="0"/>
              <a:t>Ինչու՞ </a:t>
            </a:r>
            <a:r>
              <a:rPr lang="en-US" dirty="0"/>
              <a:t>GMP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972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dirty="0"/>
              <a:t>Տարբերությունը </a:t>
            </a:r>
            <a:r>
              <a:rPr lang="en-US" dirty="0"/>
              <a:t>GMP-</a:t>
            </a:r>
            <a:r>
              <a:rPr lang="hy-AM" dirty="0"/>
              <a:t>ի ևԿոմպոզիցիոն </a:t>
            </a:r>
            <a:r>
              <a:rPr lang="hy-AM" dirty="0" smtClean="0"/>
              <a:t>կանոնների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y-AM" dirty="0"/>
              <a:t>Կոմպոզիցիոն կանոններ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Օրինակ. Կանոնակարգ </a:t>
            </a:r>
            <a:r>
              <a:rPr lang="hy-AM" dirty="0" smtClean="0"/>
              <a:t>10/2011</a:t>
            </a:r>
          </a:p>
          <a:p>
            <a:pPr marL="0" indent="0">
              <a:buNone/>
            </a:pPr>
            <a:r>
              <a:rPr lang="hy-AM" dirty="0" smtClean="0"/>
              <a:t>• Կանոնակարգում է </a:t>
            </a:r>
            <a:r>
              <a:rPr lang="hy-AM" dirty="0"/>
              <a:t>նյութի թույլատրելի </a:t>
            </a:r>
            <a:r>
              <a:rPr lang="hy-AM" dirty="0" smtClean="0"/>
              <a:t>կազմը</a:t>
            </a:r>
          </a:p>
          <a:p>
            <a:pPr marL="0" indent="0">
              <a:buNone/>
            </a:pPr>
            <a:r>
              <a:rPr lang="hy-AM" dirty="0" smtClean="0"/>
              <a:t>• Պարտադիր է</a:t>
            </a:r>
          </a:p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Համապատասխանությունը պետք է ապահովվի նախքան </a:t>
            </a:r>
            <a:r>
              <a:rPr lang="hy-AM" dirty="0" smtClean="0"/>
              <a:t>շուկայահանումը</a:t>
            </a:r>
          </a:p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Ապահովում է, որ նյութը կամ </a:t>
            </a:r>
            <a:r>
              <a:rPr lang="hy-AM" dirty="0" smtClean="0"/>
              <a:t>իրը </a:t>
            </a:r>
            <a:r>
              <a:rPr lang="hy-AM" dirty="0"/>
              <a:t>տեսականորեն անվտանգ </a:t>
            </a:r>
            <a:r>
              <a:rPr lang="hy-AM" dirty="0" smtClean="0"/>
              <a:t>է</a:t>
            </a:r>
          </a:p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Արտադրողի գնահատականը սահմանված էօժանդակ </a:t>
            </a:r>
            <a:r>
              <a:rPr lang="hy-AM" dirty="0" smtClean="0"/>
              <a:t>փաստաթղթերով</a:t>
            </a:r>
          </a:p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Միանվագ գնահատումը վավեր է մինչև </a:t>
            </a:r>
            <a:r>
              <a:rPr lang="hy-AM" dirty="0" smtClean="0"/>
              <a:t>համապատասխան արտադրական փոփոխությունը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GMP </a:t>
            </a:r>
            <a:r>
              <a:rPr lang="hy-AM" dirty="0"/>
              <a:t>կանոններ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Կանոնակարգ 2023/2006 </a:t>
            </a:r>
            <a:r>
              <a:rPr lang="hy-AM" dirty="0" smtClean="0"/>
              <a:t>թ</a:t>
            </a:r>
          </a:p>
          <a:p>
            <a:pPr marL="0" indent="0">
              <a:buNone/>
            </a:pPr>
            <a:r>
              <a:rPr lang="hy-AM" dirty="0" smtClean="0"/>
              <a:t>• Պահանջում է (ուղղակիորեն</a:t>
            </a:r>
            <a:r>
              <a:rPr lang="hy-AM" dirty="0"/>
              <a:t>), որ արտադրողը </a:t>
            </a:r>
            <a:r>
              <a:rPr lang="hy-AM" dirty="0" smtClean="0"/>
              <a:t>իրականացնի պրակտիկան վերահսկում՝ </a:t>
            </a:r>
            <a:r>
              <a:rPr lang="hy-AM" dirty="0"/>
              <a:t>յուրաքանչյուր </a:t>
            </a:r>
            <a:r>
              <a:rPr lang="hy-AM" dirty="0" smtClean="0"/>
              <a:t>ապրանքի պարագայում, որը ընդահնուր համապատասխանում է կոմպոզիցիոն </a:t>
            </a:r>
            <a:r>
              <a:rPr lang="hy-AM" dirty="0"/>
              <a:t>կանոններ</a:t>
            </a:r>
            <a:r>
              <a:rPr lang="hy-AM" dirty="0" smtClean="0"/>
              <a:t>.</a:t>
            </a:r>
          </a:p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Պահանջել </a:t>
            </a:r>
            <a:r>
              <a:rPr lang="hy-AM" dirty="0" smtClean="0"/>
              <a:t>է մատակարարումների</a:t>
            </a:r>
            <a:r>
              <a:rPr lang="hy-AM" dirty="0"/>
              <a:t>, հրահանգների, </a:t>
            </a:r>
            <a:r>
              <a:rPr lang="hy-AM" dirty="0" smtClean="0"/>
              <a:t>փորձարկումների փաստաթղթավորում:</a:t>
            </a:r>
          </a:p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Իրականացվում է ամենօրյա </a:t>
            </a:r>
            <a:r>
              <a:rPr lang="hy-AM" dirty="0" smtClean="0"/>
              <a:t>աշխատանքային ռեժիմում։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969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y-AM" dirty="0"/>
              <a:t>2) Արդյունաբերության որոշ ոլորտներ սահմանել են </a:t>
            </a:r>
            <a:r>
              <a:rPr lang="en-US" dirty="0"/>
              <a:t>GMP </a:t>
            </a:r>
            <a:r>
              <a:rPr lang="hy-AM" dirty="0"/>
              <a:t>ուղեցույցներ, իսկ </a:t>
            </a:r>
            <a:r>
              <a:rPr lang="hy-AM" dirty="0" smtClean="0"/>
              <a:t>մյուսները ոչ, հետևաբար</a:t>
            </a:r>
            <a:r>
              <a:rPr lang="hy-AM" dirty="0"/>
              <a:t>, անհրաժեշտ է </a:t>
            </a:r>
            <a:r>
              <a:rPr lang="hy-AM" dirty="0" smtClean="0"/>
              <a:t>ապահովել միատեսակություն Անդամ պետությունների համար</a:t>
            </a:r>
          </a:p>
          <a:p>
            <a:pPr marL="0" indent="0">
              <a:buNone/>
            </a:pPr>
            <a:r>
              <a:rPr lang="hy-AM" dirty="0" smtClean="0"/>
              <a:t>3</a:t>
            </a:r>
            <a:r>
              <a:rPr lang="hy-AM" dirty="0"/>
              <a:t>) Նման համապատասխանությունն ապահովելու համար նպատակահարմար է սահմանել </a:t>
            </a:r>
            <a:r>
              <a:rPr lang="hy-AM" dirty="0" smtClean="0"/>
              <a:t>որոշակի պարտավորություններ </a:t>
            </a:r>
            <a:r>
              <a:rPr lang="hy-AM" dirty="0"/>
              <a:t>բիզնես օպերատորների </a:t>
            </a:r>
            <a:r>
              <a:rPr lang="hy-AM" dirty="0" smtClean="0"/>
              <a:t>վրա</a:t>
            </a:r>
          </a:p>
          <a:p>
            <a:pPr marL="0" indent="0">
              <a:buNone/>
            </a:pPr>
            <a:r>
              <a:rPr lang="hy-AM" dirty="0" smtClean="0"/>
              <a:t>Կանոնակարգ </a:t>
            </a:r>
            <a:r>
              <a:rPr lang="hy-AM" dirty="0"/>
              <a:t>2023/2006-ի (2) և (3) պարբերությունները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dirty="0"/>
              <a:t>Ինչու՞ ընդունել </a:t>
            </a:r>
            <a:r>
              <a:rPr lang="hy-AM" dirty="0" smtClean="0"/>
              <a:t>օրենսդրություն </a:t>
            </a:r>
            <a:r>
              <a:rPr lang="en-US" dirty="0" smtClean="0"/>
              <a:t>GMP-</a:t>
            </a:r>
            <a:r>
              <a:rPr lang="hy-AM" dirty="0"/>
              <a:t>ի համար: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3940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y-AM" b="1" dirty="0"/>
              <a:t>Որակի ապահովման (ՈԱ) համակարգ </a:t>
            </a:r>
            <a:r>
              <a:rPr lang="hy-AM" dirty="0"/>
              <a:t>նշանակում է կազմակերպված ևփաստաթղթավորված </a:t>
            </a:r>
            <a:r>
              <a:rPr lang="hy-AM" dirty="0" smtClean="0"/>
              <a:t>գործառույթներ, </a:t>
            </a:r>
            <a:r>
              <a:rPr lang="hy-AM" dirty="0"/>
              <a:t>որոնք </a:t>
            </a:r>
            <a:r>
              <a:rPr lang="hy-AM" dirty="0" smtClean="0"/>
              <a:t>մշակվել են համապատասխան ստանդարների հիման վրա և դրանց կիրառությունը ապահովում է արտադրանքի որակըլ</a:t>
            </a:r>
          </a:p>
          <a:p>
            <a:pPr marL="0" indent="0">
              <a:buNone/>
            </a:pPr>
            <a:r>
              <a:rPr lang="hy-AM" b="1" dirty="0" smtClean="0"/>
              <a:t>Որակի </a:t>
            </a:r>
            <a:r>
              <a:rPr lang="hy-AM" b="1" dirty="0"/>
              <a:t>վերահսկման (ՈԿ) համակարգ </a:t>
            </a:r>
            <a:r>
              <a:rPr lang="hy-AM" dirty="0"/>
              <a:t>նշանակում է </a:t>
            </a:r>
            <a:r>
              <a:rPr lang="hy-AM" dirty="0" smtClean="0"/>
              <a:t> ՈԱ համակարգում կազմակերպված գործառույթների </a:t>
            </a:r>
            <a:r>
              <a:rPr lang="hy-AM" dirty="0"/>
              <a:t>համակարգված </a:t>
            </a:r>
            <a:r>
              <a:rPr lang="hy-AM" dirty="0" smtClean="0"/>
              <a:t>կիրառում ։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y-AM" dirty="0"/>
              <a:t>Սահմանումներ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07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y-AM" sz="1600" dirty="0" smtClean="0"/>
              <a:t>ՍՇՆ-ի</a:t>
            </a:r>
            <a:r>
              <a:rPr lang="en-US" sz="1600" dirty="0" smtClean="0"/>
              <a:t> </a:t>
            </a:r>
            <a:r>
              <a:rPr lang="hy-AM" sz="1600" dirty="0"/>
              <a:t>օրենսդրության վերջին զարգացումների մասին </a:t>
            </a:r>
            <a:r>
              <a:rPr lang="hy-AM" sz="1600" dirty="0" smtClean="0"/>
              <a:t>տեղեկատվության փոխանակում - գիտելիքների բարելավում</a:t>
            </a:r>
          </a:p>
          <a:p>
            <a:pPr marL="514350" indent="-514350">
              <a:buFont typeface="+mj-lt"/>
              <a:buAutoNum type="arabicPeriod"/>
            </a:pPr>
            <a:r>
              <a:rPr lang="hy-AM" sz="1600" dirty="0" smtClean="0"/>
              <a:t>ՍՇՆ</a:t>
            </a:r>
            <a:r>
              <a:rPr lang="en-US" sz="1600" dirty="0" smtClean="0"/>
              <a:t>-</a:t>
            </a:r>
            <a:r>
              <a:rPr lang="hy-AM" sz="1600" dirty="0"/>
              <a:t>ի վերահսկման հատուկ հարցերի </a:t>
            </a:r>
            <a:r>
              <a:rPr lang="hy-AM" sz="1600" dirty="0" smtClean="0"/>
              <a:t>վրա կենտրոնացում - </a:t>
            </a:r>
            <a:r>
              <a:rPr lang="en-US" sz="1600" dirty="0"/>
              <a:t>FCM-</a:t>
            </a:r>
            <a:r>
              <a:rPr lang="hy-AM" sz="1600" dirty="0"/>
              <a:t>ի համապատասխանության պահանջներ, ռիսկերի վրա հիմնված </a:t>
            </a:r>
            <a:r>
              <a:rPr lang="hy-AM" sz="1600" dirty="0" smtClean="0"/>
              <a:t>վերահսկողություն</a:t>
            </a:r>
          </a:p>
          <a:p>
            <a:pPr marL="514350" indent="-514350">
              <a:buFont typeface="+mj-lt"/>
              <a:buAutoNum type="arabicPeriod"/>
            </a:pPr>
            <a:r>
              <a:rPr lang="hy-AM" sz="1600" dirty="0" smtClean="0"/>
              <a:t>Տեղեկատվություն </a:t>
            </a:r>
            <a:r>
              <a:rPr lang="hy-AM" sz="1600" dirty="0"/>
              <a:t>մատակարարման շղթայում </a:t>
            </a:r>
            <a:r>
              <a:rPr lang="hy-AM" sz="1600" dirty="0" smtClean="0"/>
              <a:t>ՍՇՆ</a:t>
            </a:r>
            <a:r>
              <a:rPr lang="en-US" sz="1600" dirty="0" smtClean="0"/>
              <a:t>-</a:t>
            </a:r>
            <a:r>
              <a:rPr lang="hy-AM" sz="1600" dirty="0"/>
              <a:t>ի համապատասխանության վերահսկման </a:t>
            </a:r>
            <a:r>
              <a:rPr lang="hy-AM" sz="1600" dirty="0" smtClean="0"/>
              <a:t>համար -  այց ՍՇՆ</a:t>
            </a:r>
            <a:r>
              <a:rPr lang="en-US" sz="1600" dirty="0" smtClean="0"/>
              <a:t> </a:t>
            </a:r>
            <a:r>
              <a:rPr lang="hy-AM" sz="1600" dirty="0" smtClean="0"/>
              <a:t>գործարան</a:t>
            </a:r>
          </a:p>
          <a:p>
            <a:pPr marL="514350" indent="-514350">
              <a:buFont typeface="+mj-lt"/>
              <a:buAutoNum type="arabicPeriod"/>
            </a:pPr>
            <a:r>
              <a:rPr lang="hy-AM" sz="1600" dirty="0" smtClean="0"/>
              <a:t>ՍՇՆ</a:t>
            </a:r>
            <a:r>
              <a:rPr lang="en-US" sz="1600" dirty="0" smtClean="0"/>
              <a:t>-</a:t>
            </a:r>
            <a:r>
              <a:rPr lang="hy-AM" sz="1600" dirty="0"/>
              <a:t>ների վերահսկման </a:t>
            </a:r>
            <a:r>
              <a:rPr lang="hy-AM" sz="1600" dirty="0" smtClean="0"/>
              <a:t>գործիքնե</a:t>
            </a:r>
          </a:p>
          <a:p>
            <a:pPr marL="514350" indent="-514350">
              <a:buFont typeface="+mj-lt"/>
              <a:buAutoNum type="arabicPeriod"/>
            </a:pPr>
            <a:r>
              <a:rPr lang="hy-AM" sz="1600" dirty="0" smtClean="0"/>
              <a:t>Կենտրոնացում </a:t>
            </a:r>
            <a:r>
              <a:rPr lang="hy-AM" sz="1600" dirty="0"/>
              <a:t>վերահսկողության խնդրահարույց </a:t>
            </a:r>
            <a:r>
              <a:rPr lang="hy-AM" sz="1600" dirty="0" smtClean="0"/>
              <a:t>«բաժինների» </a:t>
            </a:r>
            <a:r>
              <a:rPr lang="hy-AM" sz="1600" dirty="0"/>
              <a:t>վրա, ինչպիսիք են </a:t>
            </a:r>
            <a:r>
              <a:rPr lang="hy-AM" sz="1600" dirty="0" smtClean="0"/>
              <a:t>հիմնական </a:t>
            </a:r>
            <a:r>
              <a:rPr lang="hy-AM" sz="1600" dirty="0"/>
              <a:t>և օժանդակ </a:t>
            </a:r>
            <a:r>
              <a:rPr lang="hy-AM" sz="1600" dirty="0" smtClean="0"/>
              <a:t>փաստաթղթերը,ՊԱՊ-ի՝պատշաճ արտադրական պրակտիկայի</a:t>
            </a:r>
            <a:r>
              <a:rPr lang="en-US" sz="1600" dirty="0" smtClean="0"/>
              <a:t> (GMP)</a:t>
            </a:r>
            <a:r>
              <a:rPr lang="hy-AM" sz="1600" dirty="0" smtClean="0"/>
              <a:t> </a:t>
            </a:r>
            <a:r>
              <a:rPr lang="hy-AM" sz="1600" dirty="0"/>
              <a:t>ներդրման կիրարկում (Համապատասխանության աշխատանք</a:t>
            </a:r>
            <a:r>
              <a:rPr lang="hy-AM" sz="16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hy-AM" sz="1600" dirty="0" smtClean="0"/>
              <a:t>Լաբորատոր վերլուծություն - ինչպես </a:t>
            </a:r>
            <a:r>
              <a:rPr lang="hy-AM" sz="1600" dirty="0"/>
              <a:t>օգնել տեսուչների ամենօրյա </a:t>
            </a:r>
            <a:r>
              <a:rPr lang="hy-AM" sz="1600" dirty="0" smtClean="0"/>
              <a:t>աշխատանքին</a:t>
            </a:r>
            <a:endParaRPr lang="en-US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hy-AM" sz="1600" dirty="0" smtClean="0"/>
              <a:t>Ընդունել </a:t>
            </a:r>
            <a:r>
              <a:rPr lang="hy-AM" sz="1600" dirty="0"/>
              <a:t>և քննարկել </a:t>
            </a:r>
            <a:r>
              <a:rPr lang="hy-AM" sz="1600" dirty="0" smtClean="0"/>
              <a:t>ՍՇՆ</a:t>
            </a:r>
            <a:r>
              <a:rPr lang="en-US" sz="1600" dirty="0" smtClean="0"/>
              <a:t>-</a:t>
            </a:r>
            <a:r>
              <a:rPr lang="hy-AM" sz="1600" dirty="0"/>
              <a:t>ի վերահսկման հետ կապված </a:t>
            </a:r>
            <a:r>
              <a:rPr lang="hy-AM" sz="1600" dirty="0" smtClean="0"/>
              <a:t>խնդիրները -  գիտելիքների փոխանակում</a:t>
            </a:r>
          </a:p>
          <a:p>
            <a:pPr marL="514350" indent="-514350">
              <a:buFont typeface="+mj-lt"/>
              <a:buAutoNum type="arabicPeriod"/>
            </a:pPr>
            <a:r>
              <a:rPr lang="hy-AM" sz="1600" dirty="0" smtClean="0"/>
              <a:t>Ստեղծել </a:t>
            </a:r>
            <a:r>
              <a:rPr lang="hy-AM" sz="1600" dirty="0"/>
              <a:t>ԵՄ վերապատրաստված տեսուչների/մասնակիցների ցանց՝ </a:t>
            </a:r>
            <a:r>
              <a:rPr lang="hy-AM" sz="1600" dirty="0" smtClean="0"/>
              <a:t>ՍՇՆ</a:t>
            </a:r>
            <a:r>
              <a:rPr lang="en-US" sz="1600" dirty="0" smtClean="0"/>
              <a:t>-</a:t>
            </a:r>
            <a:r>
              <a:rPr lang="hy-AM" sz="1600" dirty="0"/>
              <a:t>ի վերահսկողությունն իրականացնելու համար (</a:t>
            </a:r>
            <a:r>
              <a:rPr lang="hy-AM" sz="1600" dirty="0" smtClean="0"/>
              <a:t>հեշտացնել դեպի ներդաշնակեցված ՍՇՆ-ի</a:t>
            </a:r>
            <a:r>
              <a:rPr lang="en-US" sz="1600" dirty="0" smtClean="0"/>
              <a:t> </a:t>
            </a:r>
            <a:r>
              <a:rPr lang="hy-AM" sz="1600" dirty="0"/>
              <a:t>վերահսկողություն)՝ գիտելիքների տարածում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y-AM" sz="3600" dirty="0"/>
              <a:t>Ինչպես հասնել արդյունավետ և </a:t>
            </a:r>
            <a:r>
              <a:rPr lang="hy-AM" sz="3600" dirty="0" smtClean="0"/>
              <a:t>ազդեցիկ </a:t>
            </a:r>
            <a:r>
              <a:rPr lang="hy-AM" sz="3600" dirty="0"/>
              <a:t>վերահսկողության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993593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y-AM" dirty="0" smtClean="0"/>
              <a:t>ՍՇՆ-ի Վերահսկողությունը իրականացվում է ստուգաթերթերի միջոցով, ինչպես սննդի արտադրություններում փաթեթավորմանը ներկայացվող պահանջների շրջանակում, այնպես էլ ՍՇՆ արտադրող կազմակերպություններում։</a:t>
            </a:r>
          </a:p>
          <a:p>
            <a:pPr marL="0" indent="0">
              <a:buNone/>
            </a:pPr>
            <a:r>
              <a:rPr lang="hy-AM" dirty="0" smtClean="0"/>
              <a:t>Մասնակցել եմ նաև պրակտիկ վերահսկողությանը, որի շրջանակներում ուսումնասիրել են ստուգաթերթերը։</a:t>
            </a:r>
          </a:p>
          <a:p>
            <a:pPr marL="0" indent="0">
              <a:buNone/>
            </a:pPr>
            <a:r>
              <a:rPr lang="hy-AM" dirty="0" smtClean="0"/>
              <a:t>Անհրաժեշտության դեպքում ստուգաթերթերը կարող ենք տեղայնացնել։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y-AM" dirty="0" smtClean="0"/>
              <a:t>Վերահսկողություն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9512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y-AM" dirty="0" smtClean="0"/>
              <a:t>Շնորհակալություն ուշադրության համար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4344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579296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y-AM" sz="2400" dirty="0"/>
              <a:t>Սննդի հետ շփվող նյութերը, ինչպիսիք են սննդի </a:t>
            </a:r>
            <a:r>
              <a:rPr lang="hy-AM" sz="2400" dirty="0" smtClean="0"/>
              <a:t>փաթեթավածքը, </a:t>
            </a:r>
            <a:r>
              <a:rPr lang="hy-AM" sz="2400" dirty="0"/>
              <a:t>կարող են փոխանցել դրանց մի </a:t>
            </a:r>
            <a:r>
              <a:rPr lang="hy-AM" sz="2400" dirty="0" smtClean="0"/>
              <a:t>մասը՝ բաղադրիչները, </a:t>
            </a:r>
            <a:r>
              <a:rPr lang="hy-AM" sz="2400" dirty="0"/>
              <a:t>սննդի մեջ (միգրացիա</a:t>
            </a:r>
            <a:r>
              <a:rPr lang="hy-AM" sz="2400" dirty="0" smtClean="0"/>
              <a:t>):</a:t>
            </a:r>
          </a:p>
          <a:p>
            <a:pPr marL="0" indent="0">
              <a:buNone/>
            </a:pPr>
            <a:r>
              <a:rPr lang="hy-AM" sz="2400" dirty="0" smtClean="0"/>
              <a:t>Պոտենցիալ հետևանքները</a:t>
            </a:r>
          </a:p>
          <a:p>
            <a:pPr marL="0" indent="0">
              <a:buNone/>
            </a:pPr>
            <a:r>
              <a:rPr lang="en-US" sz="2400" dirty="0" smtClean="0"/>
              <a:t>Ø </a:t>
            </a:r>
            <a:r>
              <a:rPr lang="hy-AM" sz="2400" dirty="0"/>
              <a:t>Սննդի աղտոտվածություն</a:t>
            </a:r>
            <a:r>
              <a:rPr lang="hy-AM" sz="2400" dirty="0" smtClean="0"/>
              <a:t>,</a:t>
            </a:r>
          </a:p>
          <a:p>
            <a:pPr marL="0" indent="0">
              <a:buNone/>
            </a:pPr>
            <a:r>
              <a:rPr lang="en-US" sz="2400" dirty="0" smtClean="0"/>
              <a:t>Ø </a:t>
            </a:r>
            <a:r>
              <a:rPr lang="hy-AM" sz="2400" dirty="0"/>
              <a:t>Առողջության </a:t>
            </a:r>
            <a:r>
              <a:rPr lang="hy-AM" sz="2400" dirty="0" smtClean="0"/>
              <a:t>խնդիրներ,</a:t>
            </a:r>
          </a:p>
          <a:p>
            <a:pPr marL="0" indent="0">
              <a:buNone/>
            </a:pPr>
            <a:r>
              <a:rPr lang="en-US" sz="2400" dirty="0" smtClean="0"/>
              <a:t>Ø </a:t>
            </a:r>
            <a:r>
              <a:rPr lang="hy-AM" sz="2400" dirty="0"/>
              <a:t>օրգանոլեպտիկ ազդեցություններ (</a:t>
            </a:r>
            <a:r>
              <a:rPr lang="hy-AM" sz="2400" dirty="0" smtClean="0"/>
              <a:t>աղտոտվածություն)</a:t>
            </a:r>
          </a:p>
          <a:p>
            <a:pPr marL="0" indent="0">
              <a:buNone/>
            </a:pPr>
            <a:r>
              <a:rPr lang="en-US" sz="2400" dirty="0" smtClean="0"/>
              <a:t>Ø </a:t>
            </a:r>
            <a:r>
              <a:rPr lang="hy-AM" sz="2400" dirty="0"/>
              <a:t>Սննդի </a:t>
            </a:r>
            <a:r>
              <a:rPr lang="hy-AM" sz="2400" dirty="0" smtClean="0"/>
              <a:t>որակական փոփոխություններ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dirty="0"/>
              <a:t>Միգրացիայի տեխնիկական խնդիրը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0238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hy-AM" dirty="0"/>
              <a:t>Սննդամթերքի հետ շփման նյութերի անվտանգ արտադրության և օգտագործման մասին </a:t>
            </a:r>
            <a:r>
              <a:rPr lang="hy-AM" dirty="0" smtClean="0"/>
              <a:t>օրենսդրության կիրառում</a:t>
            </a:r>
          </a:p>
          <a:p>
            <a:pPr>
              <a:buFont typeface="Wingdings" pitchFamily="2" charset="2"/>
              <a:buChar char="Ø"/>
            </a:pPr>
            <a:r>
              <a:rPr lang="hy-AM" dirty="0" smtClean="0"/>
              <a:t>ԵՄ-ում </a:t>
            </a:r>
            <a:r>
              <a:rPr lang="hy-AM" dirty="0"/>
              <a:t>ներդաշնակեցված </a:t>
            </a:r>
            <a:r>
              <a:rPr lang="hy-AM" dirty="0" smtClean="0"/>
              <a:t>օրենսդրություն </a:t>
            </a:r>
            <a:r>
              <a:rPr lang="hy-AM" dirty="0"/>
              <a:t>միասնական շուկայի </a:t>
            </a:r>
            <a:r>
              <a:rPr lang="hy-AM" dirty="0" smtClean="0"/>
              <a:t>համար</a:t>
            </a:r>
          </a:p>
          <a:p>
            <a:pPr>
              <a:buFont typeface="Wingdings" pitchFamily="2" charset="2"/>
              <a:buChar char="Ø"/>
            </a:pPr>
            <a:r>
              <a:rPr lang="hy-AM" dirty="0" smtClean="0"/>
              <a:t>Բաղադրիչների </a:t>
            </a:r>
            <a:r>
              <a:rPr lang="hy-AM" dirty="0"/>
              <a:t>անվտանգության </a:t>
            </a:r>
            <a:r>
              <a:rPr lang="hy-AM" dirty="0" smtClean="0"/>
              <a:t>գնահատում</a:t>
            </a:r>
          </a:p>
          <a:p>
            <a:pPr>
              <a:buFont typeface="Wingdings" pitchFamily="2" charset="2"/>
              <a:buChar char="Ø"/>
            </a:pPr>
            <a:r>
              <a:rPr lang="hy-AM" dirty="0" smtClean="0"/>
              <a:t>ՍՇՆ-ի արտադրական</a:t>
            </a:r>
            <a:r>
              <a:rPr lang="en-US" dirty="0" smtClean="0"/>
              <a:t> </a:t>
            </a:r>
            <a:r>
              <a:rPr lang="hy-AM" dirty="0"/>
              <a:t>վերահսկում </a:t>
            </a:r>
            <a:r>
              <a:rPr lang="hy-AM" dirty="0" smtClean="0"/>
              <a:t>և փորձարկում</a:t>
            </a:r>
          </a:p>
          <a:p>
            <a:pPr>
              <a:buFont typeface="Wingdings" pitchFamily="2" charset="2"/>
              <a:buChar char="Ø"/>
            </a:pPr>
            <a:r>
              <a:rPr lang="hy-AM" dirty="0" smtClean="0"/>
              <a:t>Սննդի </a:t>
            </a:r>
            <a:r>
              <a:rPr lang="hy-AM" dirty="0"/>
              <a:t>արդյունաբերության վերահսկում և </a:t>
            </a:r>
            <a:r>
              <a:rPr lang="hy-AM" dirty="0" smtClean="0"/>
              <a:t>փորձարկում</a:t>
            </a:r>
          </a:p>
          <a:p>
            <a:pPr>
              <a:buFont typeface="Wingdings" pitchFamily="2" charset="2"/>
              <a:buChar char="Ø"/>
            </a:pPr>
            <a:r>
              <a:rPr lang="hy-AM" dirty="0" smtClean="0"/>
              <a:t>Պաշտոնական </a:t>
            </a:r>
            <a:r>
              <a:rPr lang="hy-AM" dirty="0"/>
              <a:t>հսկողություն և փորձարկում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y-AM" dirty="0" smtClean="0"/>
              <a:t>Լուծումը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499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63688" y="836712"/>
            <a:ext cx="5616624" cy="504056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hy-AM" sz="2000" dirty="0"/>
              <a:t>Շրջանակային կանոնակարգ </a:t>
            </a:r>
            <a:r>
              <a:rPr lang="hy-AM" sz="2000" dirty="0" smtClean="0"/>
              <a:t>(</a:t>
            </a:r>
            <a:r>
              <a:rPr lang="en-US" sz="2000" dirty="0" smtClean="0"/>
              <a:t>EC</a:t>
            </a:r>
            <a:r>
              <a:rPr lang="hy-AM" sz="2000" dirty="0" smtClean="0"/>
              <a:t>) </a:t>
            </a:r>
            <a:r>
              <a:rPr lang="en-US" sz="2000" dirty="0"/>
              <a:t>No 1935/2004</a:t>
            </a: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411760" y="188641"/>
            <a:ext cx="4320480" cy="432047"/>
          </a:xfrm>
          <a:solidFill>
            <a:srgbClr val="FF0000"/>
          </a:solidFill>
        </p:spPr>
        <p:txBody>
          <a:bodyPr>
            <a:normAutofit fontScale="85000" lnSpcReduction="10000"/>
          </a:bodyPr>
          <a:lstStyle/>
          <a:p>
            <a:pPr algn="ctr"/>
            <a:r>
              <a:rPr lang="hy-AM" b="1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ԵՄ ներդաշնակեցված օրենքներ</a:t>
            </a:r>
            <a:endParaRPr lang="ru-RU" b="1" cap="all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1547663" y="1595158"/>
            <a:ext cx="6120681" cy="432047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GMP</a:t>
            </a:r>
            <a:r>
              <a:rPr lang="en-US" dirty="0"/>
              <a:t> </a:t>
            </a:r>
            <a:r>
              <a:rPr lang="hy-AM" b="1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կանոնակար</a:t>
            </a:r>
            <a:r>
              <a:rPr lang="en-US" b="1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(EC) No</a:t>
            </a:r>
            <a:r>
              <a:rPr lang="en-US" dirty="0"/>
              <a:t> </a:t>
            </a:r>
            <a:r>
              <a:rPr lang="en-US" b="1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2023/2006</a:t>
            </a:r>
            <a:endParaRPr lang="ru-RU" b="1" cap="all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2187" y="2348880"/>
            <a:ext cx="7571631" cy="40011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hy-AM" sz="2000" b="1" cap="all" dirty="0">
                <a:latin typeface="+mj-lt"/>
                <a:ea typeface="+mj-ea"/>
                <a:cs typeface="+mj-cs"/>
              </a:rPr>
              <a:t>ՈԼՈՐՏԱՅԻՆ</a:t>
            </a:r>
            <a:r>
              <a:rPr lang="hy-AM" dirty="0" smtClean="0"/>
              <a:t> </a:t>
            </a:r>
            <a:r>
              <a:rPr lang="hy-AM" sz="2000" b="1" cap="all" dirty="0">
                <a:latin typeface="+mj-lt"/>
                <a:ea typeface="+mj-ea"/>
                <a:cs typeface="+mj-cs"/>
              </a:rPr>
              <a:t>ԿԱՆՈՆԱԿԱՐԳԵՐ</a:t>
            </a:r>
            <a:endParaRPr lang="ru-RU" sz="2000" b="1" cap="all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14240" y="3059668"/>
            <a:ext cx="28119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y-AM" sz="3200" dirty="0"/>
              <a:t>Բ</a:t>
            </a:r>
            <a:r>
              <a:rPr lang="hy-AM" sz="3200" dirty="0" smtClean="0"/>
              <a:t>աղադրիչներ</a:t>
            </a:r>
            <a:r>
              <a:rPr lang="hy-AM" dirty="0" smtClean="0"/>
              <a:t>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49744" y="3075027"/>
            <a:ext cx="17187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y-AM" sz="3200" dirty="0" smtClean="0"/>
              <a:t>Նյութեր 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3883498"/>
            <a:ext cx="4572000" cy="230832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y-AM" dirty="0"/>
              <a:t>Կերամիկայի դիրեկտիվ 84/500/</a:t>
            </a:r>
            <a:r>
              <a:rPr lang="en-US" dirty="0" smtClean="0"/>
              <a:t>EEC</a:t>
            </a:r>
            <a:endParaRPr lang="hy-AM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hy-AM" dirty="0" smtClean="0"/>
              <a:t>Վերականգնված </a:t>
            </a:r>
            <a:r>
              <a:rPr lang="hy-AM" dirty="0"/>
              <a:t>ցելյուլոզային թաղանթ2007/42/ԵՀ </a:t>
            </a:r>
            <a:r>
              <a:rPr lang="hy-AM" dirty="0" smtClean="0"/>
              <a:t>հրահանգ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y-AM" dirty="0" smtClean="0"/>
              <a:t>Պլաստիկ </a:t>
            </a:r>
            <a:r>
              <a:rPr lang="hy-AM" dirty="0"/>
              <a:t>կանոնակարգ (ԵՄ) </a:t>
            </a:r>
            <a:r>
              <a:rPr lang="en-US" dirty="0"/>
              <a:t>No </a:t>
            </a:r>
            <a:r>
              <a:rPr lang="en-US" dirty="0" smtClean="0"/>
              <a:t>10/2011</a:t>
            </a:r>
            <a:endParaRPr lang="hy-AM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hy-AM" dirty="0" smtClean="0"/>
              <a:t>Վերամշակված </a:t>
            </a:r>
            <a:r>
              <a:rPr lang="hy-AM" dirty="0"/>
              <a:t>պլաստիկի կանոնակարգ (ԵՄ) </a:t>
            </a:r>
            <a:r>
              <a:rPr lang="hy-AM" dirty="0" smtClean="0"/>
              <a:t>2022/1616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y-AM" dirty="0" smtClean="0"/>
              <a:t>Ակտիվ </a:t>
            </a:r>
            <a:r>
              <a:rPr lang="hy-AM" dirty="0"/>
              <a:t>և խելացի նյութերԿանոնակարգ (ԵՀ) 450/2009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183560" y="3883409"/>
            <a:ext cx="3960440" cy="2031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y-AM" dirty="0"/>
              <a:t>Նիտրոզամիններ93/11/ԵՏՀ </a:t>
            </a:r>
            <a:r>
              <a:rPr lang="hy-AM" dirty="0" smtClean="0"/>
              <a:t>հրահանգ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y-AM" dirty="0" smtClean="0"/>
              <a:t>Էպոքսիդային </a:t>
            </a:r>
            <a:r>
              <a:rPr lang="hy-AM" dirty="0"/>
              <a:t>նյութերԿանոնակարգ (ԵՀ) 1895/2005 </a:t>
            </a:r>
            <a:r>
              <a:rPr lang="hy-AM" dirty="0" smtClean="0"/>
              <a:t>թ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BPA </a:t>
            </a:r>
            <a:r>
              <a:rPr lang="en-US" dirty="0"/>
              <a:t>(</a:t>
            </a:r>
            <a:r>
              <a:rPr lang="hy-AM" dirty="0"/>
              <a:t>բիսֆենոլ </a:t>
            </a:r>
            <a:r>
              <a:rPr lang="en-US" dirty="0"/>
              <a:t>A)</a:t>
            </a:r>
            <a:r>
              <a:rPr lang="hy-AM" dirty="0"/>
              <a:t>Կանոնակարգ (ԵՄ) 2018/213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184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y-AM" dirty="0" smtClean="0"/>
              <a:t>Ցանկացած </a:t>
            </a:r>
            <a:r>
              <a:rPr lang="hy-AM" dirty="0"/>
              <a:t>նյութ կամ </a:t>
            </a:r>
            <a:r>
              <a:rPr lang="hy-AM" dirty="0" smtClean="0"/>
              <a:t>իր, </a:t>
            </a:r>
            <a:r>
              <a:rPr lang="hy-AM" dirty="0"/>
              <a:t>որը նախատեսված է </a:t>
            </a:r>
            <a:r>
              <a:rPr lang="hy-AM" dirty="0" smtClean="0"/>
              <a:t>անուղղակիորեն կամ անմիջականորեն </a:t>
            </a:r>
            <a:r>
              <a:rPr lang="hy-AM" dirty="0"/>
              <a:t>սննդի հետ շփվելու </a:t>
            </a:r>
            <a:r>
              <a:rPr lang="hy-AM" dirty="0" smtClean="0"/>
              <a:t>համար </a:t>
            </a:r>
            <a:r>
              <a:rPr lang="hy-AM" dirty="0"/>
              <a:t>պետք է արտադրվի </a:t>
            </a:r>
            <a:r>
              <a:rPr lang="en-US" dirty="0"/>
              <a:t>GMP-</a:t>
            </a:r>
            <a:r>
              <a:rPr lang="hy-AM" dirty="0"/>
              <a:t>ի միջոցով, որպեսզի </a:t>
            </a:r>
            <a:r>
              <a:rPr lang="hy-AM" dirty="0" smtClean="0"/>
              <a:t>դրանցում առկա բաղադրիչները չփոխանցվեն սննդամթերքին այն քանակությամբ, որ</a:t>
            </a:r>
          </a:p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վտանգի </a:t>
            </a:r>
            <a:r>
              <a:rPr lang="hy-AM" dirty="0" smtClean="0"/>
              <a:t>ենթարկեն </a:t>
            </a:r>
            <a:r>
              <a:rPr lang="hy-AM" dirty="0"/>
              <a:t>մարդու առողջությունը </a:t>
            </a:r>
            <a:r>
              <a:rPr lang="hy-AM" dirty="0" smtClean="0"/>
              <a:t>կամ</a:t>
            </a:r>
          </a:p>
          <a:p>
            <a:pPr marL="0" indent="0">
              <a:buNone/>
            </a:pPr>
            <a:r>
              <a:rPr lang="hy-AM" dirty="0" smtClean="0"/>
              <a:t>• </a:t>
            </a:r>
            <a:r>
              <a:rPr lang="hy-AM" dirty="0"/>
              <a:t>մթերքի բաղադրության մեջ անընդունելի փոփոխություն </a:t>
            </a:r>
            <a:r>
              <a:rPr lang="hy-AM" dirty="0" smtClean="0"/>
              <a:t>առաջացնեն կամ</a:t>
            </a:r>
          </a:p>
          <a:p>
            <a:pPr marL="0" indent="0">
              <a:buNone/>
            </a:pPr>
            <a:r>
              <a:rPr lang="hy-AM" dirty="0" smtClean="0"/>
              <a:t>• փոփոխեն նրա </a:t>
            </a:r>
            <a:r>
              <a:rPr lang="hy-AM" dirty="0"/>
              <a:t>օրգանոլեպտիկ </a:t>
            </a:r>
            <a:r>
              <a:rPr lang="hy-AM" dirty="0" smtClean="0"/>
              <a:t>հատկությունները </a:t>
            </a:r>
            <a:r>
              <a:rPr lang="hy-AM" dirty="0"/>
              <a:t>(աղտոտվածություն</a:t>
            </a:r>
            <a:r>
              <a:rPr lang="hy-AM" dirty="0" smtClean="0"/>
              <a:t>)</a:t>
            </a:r>
          </a:p>
          <a:p>
            <a:pPr marL="0" indent="0">
              <a:buNone/>
            </a:pPr>
            <a:r>
              <a:rPr lang="hy-AM" dirty="0" smtClean="0"/>
              <a:t>Հոդված </a:t>
            </a:r>
            <a:r>
              <a:rPr lang="hy-AM" dirty="0"/>
              <a:t>3, Կանոնակարգ 1935/2004 թ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b="1" dirty="0"/>
              <a:t>Հիմնական սկզբունքը՝ ԱՆՎՏԱՆԳՈՒԹՅՈՒՆ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32663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92696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y-AM" sz="2800" dirty="0"/>
              <a:t>Հետագծելիության </a:t>
            </a:r>
            <a:r>
              <a:rPr lang="hy-AM" sz="2800" dirty="0" smtClean="0"/>
              <a:t>պահանջներ</a:t>
            </a:r>
          </a:p>
          <a:p>
            <a:pPr algn="just"/>
            <a:endParaRPr lang="hy-AM" sz="2800" dirty="0" smtClean="0"/>
          </a:p>
          <a:p>
            <a:pPr algn="just"/>
            <a:endParaRPr lang="hy-AM" sz="2800" dirty="0"/>
          </a:p>
          <a:p>
            <a:pPr algn="just"/>
            <a:r>
              <a:rPr lang="hy-AM" sz="2800" dirty="0" smtClean="0"/>
              <a:t>Սննդի համար Կանոնակարգի </a:t>
            </a:r>
            <a:r>
              <a:rPr lang="hy-AM" sz="2800" dirty="0"/>
              <a:t>(ԵՀ) </a:t>
            </a:r>
            <a:r>
              <a:rPr lang="en-US" sz="2800" dirty="0"/>
              <a:t>No.178/2002 </a:t>
            </a:r>
            <a:r>
              <a:rPr lang="hy-AM" sz="2800" dirty="0" smtClean="0"/>
              <a:t>թ</a:t>
            </a:r>
          </a:p>
          <a:p>
            <a:pPr algn="just"/>
            <a:r>
              <a:rPr lang="hy-AM" sz="2800" dirty="0" smtClean="0"/>
              <a:t>(</a:t>
            </a:r>
            <a:r>
              <a:rPr lang="hy-AM" sz="2800" dirty="0"/>
              <a:t>չի ներառում սննդի փաթեթավորումը</a:t>
            </a:r>
            <a:r>
              <a:rPr lang="hy-AM" sz="2800" dirty="0" smtClean="0"/>
              <a:t>)</a:t>
            </a:r>
          </a:p>
          <a:p>
            <a:pPr algn="just"/>
            <a:endParaRPr lang="hy-AM" sz="2800" dirty="0"/>
          </a:p>
          <a:p>
            <a:pPr algn="just"/>
            <a:endParaRPr lang="hy-AM" sz="2800" dirty="0" smtClean="0"/>
          </a:p>
          <a:p>
            <a:pPr algn="just"/>
            <a:r>
              <a:rPr lang="hy-AM" sz="2800" dirty="0" smtClean="0"/>
              <a:t>Սննդի </a:t>
            </a:r>
            <a:r>
              <a:rPr lang="hy-AM" sz="2800" dirty="0"/>
              <a:t>փաթեթավորման համար.Կանոնակարգի (ԵՀ) </a:t>
            </a:r>
            <a:r>
              <a:rPr lang="en-US" sz="2800" dirty="0"/>
              <a:t>No.1935/2004 </a:t>
            </a:r>
            <a:r>
              <a:rPr lang="hy-AM" sz="2800" dirty="0"/>
              <a:t>թթ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90862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y-AM" dirty="0"/>
              <a:t>Նյութերին և ապրանքներին (առանց այն էլ սննդամթերքի հետ շփվելու դեպքում) պետք է ուղեկցվեն</a:t>
            </a:r>
            <a:r>
              <a:rPr lang="hy-AM" dirty="0" smtClean="0"/>
              <a:t>.</a:t>
            </a:r>
          </a:p>
          <a:p>
            <a:pPr marL="0" indent="0">
              <a:buNone/>
            </a:pPr>
            <a:r>
              <a:rPr lang="hy-AM" dirty="0" smtClean="0"/>
              <a:t>ա</a:t>
            </a:r>
            <a:r>
              <a:rPr lang="hy-AM" dirty="0"/>
              <a:t>) «Սննդամթերքի հետ շփման համար» բառերը կամ դրանց օգտագործման հատուկ նշում(օրինակ՝ ապուրի գդալ), կամ նշանը ցույց տվող </a:t>
            </a:r>
            <a:r>
              <a:rPr lang="hy-AM" dirty="0" smtClean="0"/>
              <a:t>ծանուցում*</a:t>
            </a:r>
          </a:p>
          <a:p>
            <a:pPr marL="0" indent="0">
              <a:buNone/>
            </a:pPr>
            <a:endParaRPr lang="hy-AM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hy-AM" dirty="0" smtClean="0"/>
          </a:p>
          <a:p>
            <a:pPr marL="0" indent="0">
              <a:buNone/>
            </a:pPr>
            <a:r>
              <a:rPr lang="hy-AM" dirty="0" smtClean="0"/>
              <a:t>բ</a:t>
            </a:r>
            <a:r>
              <a:rPr lang="hy-AM" dirty="0"/>
              <a:t>) և, անհրաժեշտության դեպքում, անվտանգ օգտագործման ցանկացած հատուկ հրահանգ</a:t>
            </a:r>
            <a:r>
              <a:rPr lang="hy-AM" dirty="0" smtClean="0"/>
              <a:t>,</a:t>
            </a:r>
          </a:p>
          <a:p>
            <a:pPr marL="0" indent="0">
              <a:buNone/>
            </a:pPr>
            <a:r>
              <a:rPr lang="hy-AM" dirty="0" smtClean="0"/>
              <a:t>գ</a:t>
            </a:r>
            <a:r>
              <a:rPr lang="hy-AM" dirty="0"/>
              <a:t>) և</a:t>
            </a:r>
            <a:r>
              <a:rPr lang="hy-AM" dirty="0" smtClean="0"/>
              <a:t> </a:t>
            </a:r>
            <a:r>
              <a:rPr lang="hy-AM" dirty="0"/>
              <a:t>(առևտրային) անվանումը և հասցեն կամ մատակարարի գրանցված գրասենյակը ԵՄ-ում,դ) Հետագծելիության համար </a:t>
            </a:r>
            <a:r>
              <a:rPr lang="hy-AM" dirty="0" smtClean="0"/>
              <a:t>համապատասխան պիտակավորում/նույնականացում</a:t>
            </a:r>
          </a:p>
          <a:p>
            <a:pPr marL="0" indent="0">
              <a:buNone/>
            </a:pPr>
            <a:r>
              <a:rPr lang="hy-AM" dirty="0" smtClean="0"/>
              <a:t>Իրականացման </a:t>
            </a:r>
            <a:r>
              <a:rPr lang="hy-AM" dirty="0"/>
              <a:t>համար սահմանված մանրամասն </a:t>
            </a:r>
            <a:r>
              <a:rPr lang="hy-AM" dirty="0" smtClean="0"/>
              <a:t>կանոններ</a:t>
            </a:r>
          </a:p>
          <a:p>
            <a:pPr marL="0" indent="0">
              <a:buNone/>
            </a:pPr>
            <a:r>
              <a:rPr lang="hy-AM" dirty="0" smtClean="0"/>
              <a:t>*</a:t>
            </a:r>
            <a:r>
              <a:rPr lang="hy-AM" dirty="0"/>
              <a:t>Ա) կետը պարտադիր չէ </a:t>
            </a:r>
            <a:r>
              <a:rPr lang="en-US" dirty="0"/>
              <a:t>FCM-</a:t>
            </a:r>
            <a:r>
              <a:rPr lang="hy-AM" dirty="0"/>
              <a:t>ի համար «պարզապես նախատեսված է սննդի հետ շփվելու համար»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dirty="0"/>
              <a:t>Մակնշում – Կանոնակարգի 15-րդ հոդված. 1935/2004 թթ</a:t>
            </a:r>
            <a:endParaRPr lang="ru-RU" dirty="0"/>
          </a:p>
        </p:txBody>
      </p:sp>
      <p:pic>
        <p:nvPicPr>
          <p:cNvPr id="1026" name="Picture 2" descr="C:\Users\User\Desktop\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706064"/>
            <a:ext cx="1152128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071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y-AM" dirty="0" smtClean="0"/>
              <a:t>Սննդի հետ շփվող նյութերի </a:t>
            </a:r>
            <a:r>
              <a:rPr lang="hy-AM" dirty="0"/>
              <a:t>և </a:t>
            </a:r>
            <a:r>
              <a:rPr lang="hy-AM" dirty="0" smtClean="0"/>
              <a:t>իրերը </a:t>
            </a:r>
            <a:r>
              <a:rPr lang="hy-AM" dirty="0"/>
              <a:t>համար պահանջվում է գրավոր հայտարարություն, որում նշվում է, որ դրանք համապատասխանում են գործող կանոններին </a:t>
            </a:r>
            <a:endParaRPr lang="hy-AM" dirty="0" smtClean="0"/>
          </a:p>
          <a:p>
            <a:pPr marL="0" indent="0">
              <a:buNone/>
            </a:pPr>
            <a:r>
              <a:rPr lang="hy-AM" dirty="0" smtClean="0"/>
              <a:t>Համապատասխանությունը </a:t>
            </a:r>
            <a:r>
              <a:rPr lang="hy-AM" dirty="0"/>
              <a:t>հաստատող համապատասխան փաստաթղթերը պետք է հասանելի լինեն իրավասու մարմիններին՝ ըստ </a:t>
            </a:r>
            <a:r>
              <a:rPr lang="hy-AM" dirty="0" smtClean="0"/>
              <a:t>պահանջի</a:t>
            </a:r>
          </a:p>
          <a:p>
            <a:pPr marL="0" indent="0">
              <a:buNone/>
            </a:pPr>
            <a:r>
              <a:rPr lang="hy-AM" dirty="0" smtClean="0"/>
              <a:t>Պլաստմասսայից</a:t>
            </a:r>
            <a:r>
              <a:rPr lang="hy-AM" dirty="0"/>
              <a:t>, վերամշակված պլաստմասսայից, կերամիկայից, էպոքսիդից պատրաստված հատուկ պահանջներծածկույթներ, ակտիվ </a:t>
            </a:r>
            <a:r>
              <a:rPr lang="en-US" dirty="0"/>
              <a:t>FCMs,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y-AM" dirty="0"/>
              <a:t>Համապատասխանության </a:t>
            </a:r>
            <a:r>
              <a:rPr lang="hy-AM" dirty="0" smtClean="0"/>
              <a:t>հայտարարագրում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776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1761</TotalTime>
  <Words>1074</Words>
  <Application>Microsoft Office PowerPoint</Application>
  <PresentationFormat>Экран (4:3)</PresentationFormat>
  <Paragraphs>152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Волна</vt:lpstr>
      <vt:lpstr>BTSF Դասընթացի նպատակները</vt:lpstr>
      <vt:lpstr>Ինչպես հասնել արդյունավետ և ազդեցիկ վերահսկողության</vt:lpstr>
      <vt:lpstr>Միգրացիայի տեխնիկական խնդիրը</vt:lpstr>
      <vt:lpstr>Լուծումը</vt:lpstr>
      <vt:lpstr>Շրջանակային կանոնակարգ (EC) No 1935/2004</vt:lpstr>
      <vt:lpstr>Հիմնական սկզբունքը՝ ԱՆՎՏԱՆԳՈՒԹՅՈՒՆ</vt:lpstr>
      <vt:lpstr>Презентация PowerPoint</vt:lpstr>
      <vt:lpstr>Մակնշում – Կանոնակարգի 15-րդ հոդված. 1935/2004 թթ</vt:lpstr>
      <vt:lpstr>Համապատասխանության հայտարարագրում</vt:lpstr>
      <vt:lpstr>Սննդի անվտանգության եվրոպական մարմին (EFSA)</vt:lpstr>
      <vt:lpstr>Գործառույթների պաշտոնական տարանջատում</vt:lpstr>
      <vt:lpstr>Ուղեցույց պլաստիկի վերաբերյալ</vt:lpstr>
      <vt:lpstr>GMP ծագում</vt:lpstr>
      <vt:lpstr>Շրջանակային կարգավորում (1935/2004)</vt:lpstr>
      <vt:lpstr>Презентация PowerPoint</vt:lpstr>
      <vt:lpstr>Ինչու՞ GMP</vt:lpstr>
      <vt:lpstr>Տարբերությունը GMP-ի ևԿոմպոզիցիոն կանոնների</vt:lpstr>
      <vt:lpstr>Ինչու՞ ընդունել օրենսդրություն GMP-ի համար:</vt:lpstr>
      <vt:lpstr>Սահմանումներ</vt:lpstr>
      <vt:lpstr>Վերահսկողություն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BTSF Դասընթացի նպատակները</dc:title>
  <dc:creator>User</dc:creator>
  <cp:lastModifiedBy>User</cp:lastModifiedBy>
  <cp:revision>33</cp:revision>
  <dcterms:created xsi:type="dcterms:W3CDTF">2024-04-06T23:53:49Z</dcterms:created>
  <dcterms:modified xsi:type="dcterms:W3CDTF">2024-04-08T05:27:42Z</dcterms:modified>
</cp:coreProperties>
</file>